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6"/>
  </p:notesMasterIdLst>
  <p:sldIdLst>
    <p:sldId id="256" r:id="rId2"/>
    <p:sldId id="258" r:id="rId3"/>
    <p:sldId id="284" r:id="rId4"/>
    <p:sldId id="283" r:id="rId5"/>
    <p:sldId id="285" r:id="rId6"/>
    <p:sldId id="286" r:id="rId7"/>
    <p:sldId id="282" r:id="rId8"/>
    <p:sldId id="260" r:id="rId9"/>
    <p:sldId id="287" r:id="rId10"/>
    <p:sldId id="261" r:id="rId11"/>
    <p:sldId id="281" r:id="rId12"/>
    <p:sldId id="288" r:id="rId13"/>
    <p:sldId id="277"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90229-DFC5-4468-9E1D-B5CDD1412920}" v="50" dt="2023-12-05T14:12:18.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86382" autoAdjust="0"/>
  </p:normalViewPr>
  <p:slideViewPr>
    <p:cSldViewPr snapToGrid="0">
      <p:cViewPr varScale="1">
        <p:scale>
          <a:sx n="48" d="100"/>
          <a:sy n="48" d="100"/>
        </p:scale>
        <p:origin x="668" y="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EE60E-A099-43D6-9C6A-26D1578A6782}" type="datetimeFigureOut">
              <a:rPr lang="en-US" smtClean="0"/>
              <a:t>1/30/2024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85C79-6635-4428-BE4B-CFE67E402100}" type="slidenum">
              <a:rPr lang="en-US" smtClean="0"/>
              <a:t>‹#›</a:t>
            </a:fld>
            <a:endParaRPr lang="en-US" dirty="0"/>
          </a:p>
        </p:txBody>
      </p:sp>
    </p:spTree>
    <p:extLst>
      <p:ext uri="{BB962C8B-B14F-4D97-AF65-F5344CB8AC3E}">
        <p14:creationId xmlns:p14="http://schemas.microsoft.com/office/powerpoint/2010/main" val="231500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ithsonianmag.com/history/seventy-five-years-ago-militarys-only-all-black-female-band-won-victory-against-war-department-18097181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ithsonianmag.com/history/seventy-five-years-ago-militarys-only-all-black-female-band-won-victory-against-war-department-18097181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33085C79-6635-4428-BE4B-CFE67E402100}" type="slidenum">
              <a:rPr lang="en-US" smtClean="0"/>
              <a:t>2</a:t>
            </a:fld>
            <a:endParaRPr lang="en-US" dirty="0"/>
          </a:p>
        </p:txBody>
      </p:sp>
    </p:spTree>
    <p:extLst>
      <p:ext uri="{BB962C8B-B14F-4D97-AF65-F5344CB8AC3E}">
        <p14:creationId xmlns:p14="http://schemas.microsoft.com/office/powerpoint/2010/main" val="139490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https://www.nga.gov/collection/artist-info.25.html</a:t>
            </a:r>
          </a:p>
          <a:p>
            <a:endParaRPr lang="en-US" i="0" dirty="0"/>
          </a:p>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11</a:t>
            </a:fld>
            <a:endParaRPr lang="en-US" dirty="0"/>
          </a:p>
        </p:txBody>
      </p:sp>
    </p:spTree>
    <p:extLst>
      <p:ext uri="{BB962C8B-B14F-4D97-AF65-F5344CB8AC3E}">
        <p14:creationId xmlns:p14="http://schemas.microsoft.com/office/powerpoint/2010/main" val="40684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https://www.metmuseum.org/perspectives/articles/2023/7/considering-horace-pippin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https://philamuseum.org/calendar/exhibition/horace-pippin-war-peace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12</a:t>
            </a:fld>
            <a:endParaRPr lang="en-US" dirty="0"/>
          </a:p>
        </p:txBody>
      </p:sp>
    </p:spTree>
    <p:extLst>
      <p:ext uri="{BB962C8B-B14F-4D97-AF65-F5344CB8AC3E}">
        <p14:creationId xmlns:p14="http://schemas.microsoft.com/office/powerpoint/2010/main" val="302548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85C79-6635-4428-BE4B-CFE67E402100}" type="slidenum">
              <a:rPr lang="en-US" smtClean="0"/>
              <a:t>13</a:t>
            </a:fld>
            <a:endParaRPr lang="en-US" dirty="0"/>
          </a:p>
        </p:txBody>
      </p:sp>
    </p:spTree>
    <p:extLst>
      <p:ext uri="{BB962C8B-B14F-4D97-AF65-F5344CB8AC3E}">
        <p14:creationId xmlns:p14="http://schemas.microsoft.com/office/powerpoint/2010/main" val="413981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85C79-6635-4428-BE4B-CFE67E402100}" type="slidenum">
              <a:rPr lang="en-US" smtClean="0"/>
              <a:t>14</a:t>
            </a:fld>
            <a:endParaRPr lang="en-US" dirty="0"/>
          </a:p>
        </p:txBody>
      </p:sp>
    </p:spTree>
    <p:extLst>
      <p:ext uri="{BB962C8B-B14F-4D97-AF65-F5344CB8AC3E}">
        <p14:creationId xmlns:p14="http://schemas.microsoft.com/office/powerpoint/2010/main" val="67947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3</a:t>
            </a:fld>
            <a:endParaRPr lang="en-US" dirty="0"/>
          </a:p>
        </p:txBody>
      </p:sp>
    </p:spTree>
    <p:extLst>
      <p:ext uri="{BB962C8B-B14F-4D97-AF65-F5344CB8AC3E}">
        <p14:creationId xmlns:p14="http://schemas.microsoft.com/office/powerpoint/2010/main" val="167570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4</a:t>
            </a:fld>
            <a:endParaRPr lang="en-US" dirty="0"/>
          </a:p>
        </p:txBody>
      </p:sp>
    </p:spTree>
    <p:extLst>
      <p:ext uri="{BB962C8B-B14F-4D97-AF65-F5344CB8AC3E}">
        <p14:creationId xmlns:p14="http://schemas.microsoft.com/office/powerpoint/2010/main" val="142435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5</a:t>
            </a:fld>
            <a:endParaRPr lang="en-US" dirty="0"/>
          </a:p>
        </p:txBody>
      </p:sp>
    </p:spTree>
    <p:extLst>
      <p:ext uri="{BB962C8B-B14F-4D97-AF65-F5344CB8AC3E}">
        <p14:creationId xmlns:p14="http://schemas.microsoft.com/office/powerpoint/2010/main" val="336425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6</a:t>
            </a:fld>
            <a:endParaRPr lang="en-US" dirty="0"/>
          </a:p>
        </p:txBody>
      </p:sp>
    </p:spTree>
    <p:extLst>
      <p:ext uri="{BB962C8B-B14F-4D97-AF65-F5344CB8AC3E}">
        <p14:creationId xmlns:p14="http://schemas.microsoft.com/office/powerpoint/2010/main" val="400138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https://www.smithsonianmag.com/history/seventy-five-years-ago-militarys-only-all-black-female-band-won-victory-against-war-department-180971815/</a:t>
            </a:r>
            <a:endParaRPr lang="en-US" sz="1800" i="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3085C79-6635-4428-BE4B-CFE67E402100}" type="slidenum">
              <a:rPr lang="en-US" smtClean="0"/>
              <a:t>7</a:t>
            </a:fld>
            <a:endParaRPr lang="en-US" dirty="0"/>
          </a:p>
        </p:txBody>
      </p:sp>
    </p:spTree>
    <p:extLst>
      <p:ext uri="{BB962C8B-B14F-4D97-AF65-F5344CB8AC3E}">
        <p14:creationId xmlns:p14="http://schemas.microsoft.com/office/powerpoint/2010/main" val="338928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33085C79-6635-4428-BE4B-CFE67E402100}" type="slidenum">
              <a:rPr lang="en-US" smtClean="0"/>
              <a:t>8</a:t>
            </a:fld>
            <a:endParaRPr lang="en-US" dirty="0"/>
          </a:p>
        </p:txBody>
      </p:sp>
    </p:spTree>
    <p:extLst>
      <p:ext uri="{BB962C8B-B14F-4D97-AF65-F5344CB8AC3E}">
        <p14:creationId xmlns:p14="http://schemas.microsoft.com/office/powerpoint/2010/main" val="247712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https://www.smithsonianmag.com/history/seventy-five-years-ago-militarys-only-all-black-female-band-won-victory-against-war-department-180971815/</a:t>
            </a:r>
            <a:endParaRPr lang="en-US" sz="1800" i="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3085C79-6635-4428-BE4B-CFE67E402100}" type="slidenum">
              <a:rPr lang="en-US" smtClean="0"/>
              <a:t>9</a:t>
            </a:fld>
            <a:endParaRPr lang="en-US" dirty="0"/>
          </a:p>
        </p:txBody>
      </p:sp>
    </p:spTree>
    <p:extLst>
      <p:ext uri="{BB962C8B-B14F-4D97-AF65-F5344CB8AC3E}">
        <p14:creationId xmlns:p14="http://schemas.microsoft.com/office/powerpoint/2010/main" val="268687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85C79-6635-4428-BE4B-CFE67E402100}" type="slidenum">
              <a:rPr lang="en-US" smtClean="0"/>
              <a:t>10</a:t>
            </a:fld>
            <a:endParaRPr lang="en-US" dirty="0"/>
          </a:p>
        </p:txBody>
      </p:sp>
    </p:spTree>
    <p:extLst>
      <p:ext uri="{BB962C8B-B14F-4D97-AF65-F5344CB8AC3E}">
        <p14:creationId xmlns:p14="http://schemas.microsoft.com/office/powerpoint/2010/main" val="228384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A9A675-1180-43B0-ACF9-794D91791969}"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DBE02-EF73-4554-BF41-76F5DF46424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18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88297-0F6F-41E3-870F-881A7E74DA8A}"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407390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243174-C3C9-42E8-88A2-4F2A306A91F2}"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34790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81F542-17C7-45A4-869A-184B355ED133}"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53126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E78B1-C799-4D3A-B928-FD11EA03C7B1}" type="datetime1">
              <a:rPr lang="en-US" smtClean="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DBE02-EF73-4554-BF41-76F5DF46424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2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248102-DC9F-4290-A2B1-0780C4657617}"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264897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BD28A-F3BC-4E4F-92C4-B20CD196A606}" type="datetime1">
              <a:rPr lang="en-US" smtClean="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10025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F1852-3054-43B9-A404-0A0CB68FBFF1}" type="datetime1">
              <a:rPr lang="en-US" smtClean="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135629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35A48A-24FE-4975-B2C1-52EA8EE9568A}" type="datetime1">
              <a:rPr lang="en-US" smtClean="0"/>
              <a:t>1/30/2024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158176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A614E0-5B1B-459B-9D4F-442027270F33}" type="datetime1">
              <a:rPr lang="en-US" smtClean="0"/>
              <a:t>1/30/2024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3DBE02-EF73-4554-BF41-76F5DF46424B}" type="slidenum">
              <a:rPr lang="en-US" smtClean="0"/>
              <a:t>‹#›</a:t>
            </a:fld>
            <a:endParaRPr lang="en-US" dirty="0"/>
          </a:p>
        </p:txBody>
      </p:sp>
    </p:spTree>
    <p:extLst>
      <p:ext uri="{BB962C8B-B14F-4D97-AF65-F5344CB8AC3E}">
        <p14:creationId xmlns:p14="http://schemas.microsoft.com/office/powerpoint/2010/main" val="344444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03210-11C3-4663-BC0D-F499FD189071}" type="datetime1">
              <a:rPr lang="en-US" smtClean="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DBE02-EF73-4554-BF41-76F5DF46424B}" type="slidenum">
              <a:rPr lang="en-US" smtClean="0"/>
              <a:t>‹#›</a:t>
            </a:fld>
            <a:endParaRPr lang="en-US" dirty="0"/>
          </a:p>
        </p:txBody>
      </p:sp>
    </p:spTree>
    <p:extLst>
      <p:ext uri="{BB962C8B-B14F-4D97-AF65-F5344CB8AC3E}">
        <p14:creationId xmlns:p14="http://schemas.microsoft.com/office/powerpoint/2010/main" val="172046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E64610-21EB-4450-82C5-4070275313D6}" type="datetime1">
              <a:rPr lang="en-US" smtClean="0"/>
              <a:t>1/30/2024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3DBE02-EF73-4554-BF41-76F5DF46424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8293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2923-F99D-B860-D193-28842F1E46A8}"/>
              </a:ext>
            </a:extLst>
          </p:cNvPr>
          <p:cNvSpPr>
            <a:spLocks noGrp="1"/>
          </p:cNvSpPr>
          <p:nvPr>
            <p:ph type="ctrTitle"/>
          </p:nvPr>
        </p:nvSpPr>
        <p:spPr>
          <a:xfrm>
            <a:off x="1097280" y="758952"/>
            <a:ext cx="9985898" cy="3566160"/>
          </a:xfrm>
        </p:spPr>
        <p:txBody>
          <a:bodyPr>
            <a:normAutofit/>
          </a:bodyPr>
          <a:lstStyle/>
          <a:p>
            <a:pPr algn="ctr"/>
            <a:r>
              <a:rPr lang="en-US" b="1" dirty="0">
                <a:solidFill>
                  <a:schemeClr val="bg2">
                    <a:lumMod val="25000"/>
                  </a:schemeClr>
                </a:solidFill>
              </a:rPr>
              <a:t>Black History Month</a:t>
            </a:r>
          </a:p>
        </p:txBody>
      </p:sp>
      <p:sp>
        <p:nvSpPr>
          <p:cNvPr id="3" name="Subtitle 2">
            <a:extLst>
              <a:ext uri="{FF2B5EF4-FFF2-40B4-BE49-F238E27FC236}">
                <a16:creationId xmlns:a16="http://schemas.microsoft.com/office/drawing/2014/main" id="{2136D860-B5D4-90A6-4718-24102D3D6875}"/>
              </a:ext>
            </a:extLst>
          </p:cNvPr>
          <p:cNvSpPr>
            <a:spLocks noGrp="1"/>
          </p:cNvSpPr>
          <p:nvPr>
            <p:ph type="subTitle" idx="1"/>
          </p:nvPr>
        </p:nvSpPr>
        <p:spPr>
          <a:xfrm>
            <a:off x="1100050" y="4455620"/>
            <a:ext cx="9983127" cy="1143000"/>
          </a:xfrm>
        </p:spPr>
        <p:txBody>
          <a:bodyPr>
            <a:normAutofit/>
          </a:bodyPr>
          <a:lstStyle/>
          <a:p>
            <a:pPr algn="ctr"/>
            <a:r>
              <a:rPr lang="en-US" b="1" dirty="0">
                <a:solidFill>
                  <a:schemeClr val="bg2">
                    <a:lumMod val="10000"/>
                  </a:schemeClr>
                </a:solidFill>
              </a:rPr>
              <a:t>African Americans and the Arts</a:t>
            </a:r>
          </a:p>
        </p:txBody>
      </p:sp>
    </p:spTree>
    <p:extLst>
      <p:ext uri="{BB962C8B-B14F-4D97-AF65-F5344CB8AC3E}">
        <p14:creationId xmlns:p14="http://schemas.microsoft.com/office/powerpoint/2010/main" val="113857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1108"/>
            <a:ext cx="10058400" cy="1450757"/>
          </a:xfrm>
        </p:spPr>
        <p:txBody>
          <a:bodyPr/>
          <a:lstStyle/>
          <a:p>
            <a:pPr algn="ctr"/>
            <a:r>
              <a:rPr lang="en-US" b="1" dirty="0">
                <a:latin typeface="Arial" panose="020B0604020202020204" pitchFamily="34" charset="0"/>
                <a:cs typeface="Arial" panose="020B0604020202020204" pitchFamily="34" charset="0"/>
              </a:rPr>
              <a:t>Horace Pippin </a:t>
            </a:r>
            <a:r>
              <a:rPr lang="en-US" sz="2800" b="1" dirty="0">
                <a:latin typeface="Arial" panose="020B0604020202020204" pitchFamily="34" charset="0"/>
                <a:cs typeface="Arial" panose="020B0604020202020204" pitchFamily="34" charset="0"/>
              </a:rPr>
              <a:t>(1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811295" y="2061491"/>
            <a:ext cx="7550227" cy="3970031"/>
          </a:xfrm>
        </p:spPr>
        <p:txBody>
          <a:bodyPr>
            <a:noAutofit/>
          </a:bodyPr>
          <a:lstStyle/>
          <a:p>
            <a:pPr marL="0" indent="0">
              <a:buNone/>
            </a:pPr>
            <a:r>
              <a:rPr lang="en-US" sz="2800" dirty="0">
                <a:latin typeface="Arial" panose="020B0604020202020204" pitchFamily="34" charset="0"/>
                <a:cs typeface="Arial" panose="020B0604020202020204" pitchFamily="34" charset="0"/>
              </a:rPr>
              <a:t>Horace Pippin is one of the most celebrated African American painters of the 20th century and a veteran of World War I.  Being self-taught, Pippin used a linear art style with powerful design and expressive color.</a:t>
            </a:r>
          </a:p>
          <a:p>
            <a:pPr marL="0" indent="0">
              <a:buNone/>
            </a:pPr>
            <a:r>
              <a:rPr lang="en-US" sz="2800" dirty="0">
                <a:latin typeface="Arial" panose="020B0604020202020204" pitchFamily="34" charset="0"/>
                <a:cs typeface="Arial" panose="020B0604020202020204" pitchFamily="34" charset="0"/>
              </a:rPr>
              <a:t>His work covers subjects like African American genre scenes, portraits, biblical scenes, and political paintings, such as </a:t>
            </a:r>
            <a:r>
              <a:rPr lang="en-US" sz="2800" i="1" dirty="0">
                <a:latin typeface="Arial" panose="020B0604020202020204" pitchFamily="34" charset="0"/>
                <a:cs typeface="Arial" panose="020B0604020202020204" pitchFamily="34" charset="0"/>
              </a:rPr>
              <a:t>John Brown Going to His Hanging</a:t>
            </a:r>
            <a:r>
              <a:rPr lang="en-US" sz="2800" dirty="0">
                <a:latin typeface="Arial" panose="020B0604020202020204" pitchFamily="34" charset="0"/>
                <a:cs typeface="Arial" panose="020B0604020202020204" pitchFamily="34" charset="0"/>
              </a:rPr>
              <a:t> and </a:t>
            </a:r>
            <a:r>
              <a:rPr lang="en-US" sz="2800" i="1" dirty="0">
                <a:latin typeface="Arial" panose="020B0604020202020204" pitchFamily="34" charset="0"/>
                <a:cs typeface="Arial" panose="020B0604020202020204" pitchFamily="34" charset="0"/>
              </a:rPr>
              <a:t>Prejudice</a:t>
            </a:r>
            <a:r>
              <a:rPr lang="en-US" sz="2800" dirty="0">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10</a:t>
            </a:fld>
            <a:endParaRPr lang="en-US" dirty="0"/>
          </a:p>
        </p:txBody>
      </p:sp>
      <p:pic>
        <p:nvPicPr>
          <p:cNvPr id="1026" name="Picture 2" descr="Carl van Vechten, Horace Pippin, 1940, photograph, Downtown Gallery records, 1824–1974, bulk 1926–1969, Archives of American Art, Smithsonian Institution&#10;&#10;https://www.nga.gov/collection/artist-info.25.html#biography&#10;&#10;">
            <a:extLst>
              <a:ext uri="{FF2B5EF4-FFF2-40B4-BE49-F238E27FC236}">
                <a16:creationId xmlns:a16="http://schemas.microsoft.com/office/drawing/2014/main" id="{A6B6AB32-2A64-49DC-A83C-3BD88B91C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836" y="2101878"/>
            <a:ext cx="3070034" cy="3929644"/>
          </a:xfrm>
          <a:prstGeom prst="rect">
            <a:avLst/>
          </a:prstGeom>
          <a:noFill/>
          <a:ln w="381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0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5796-FE1C-1940-C18A-98376D164BEB}"/>
              </a:ext>
            </a:extLst>
          </p:cNvPr>
          <p:cNvSpPr>
            <a:spLocks noGrp="1"/>
          </p:cNvSpPr>
          <p:nvPr>
            <p:ph type="title"/>
          </p:nvPr>
        </p:nvSpPr>
        <p:spPr>
          <a:xfrm>
            <a:off x="1097280" y="-7683"/>
            <a:ext cx="10058400" cy="1450757"/>
          </a:xfrm>
        </p:spPr>
        <p:txBody>
          <a:bodyPr/>
          <a:lstStyle/>
          <a:p>
            <a:pPr algn="ctr"/>
            <a:r>
              <a:rPr lang="en-US" b="1" dirty="0">
                <a:latin typeface="Arial" panose="020B0604020202020204" pitchFamily="34" charset="0"/>
                <a:cs typeface="Arial" panose="020B0604020202020204" pitchFamily="34" charset="0"/>
              </a:rPr>
              <a:t>Horace Pippin </a:t>
            </a:r>
            <a:r>
              <a:rPr lang="en-US" sz="2800" b="1" dirty="0">
                <a:latin typeface="Arial" panose="020B0604020202020204" pitchFamily="34" charset="0"/>
                <a:cs typeface="Arial" panose="020B0604020202020204" pitchFamily="34" charset="0"/>
              </a:rPr>
              <a:t>(2 of 3)</a:t>
            </a:r>
          </a:p>
        </p:txBody>
      </p:sp>
      <p:sp>
        <p:nvSpPr>
          <p:cNvPr id="3" name="Content Placeholder 2">
            <a:extLst>
              <a:ext uri="{FF2B5EF4-FFF2-40B4-BE49-F238E27FC236}">
                <a16:creationId xmlns:a16="http://schemas.microsoft.com/office/drawing/2014/main" id="{8BFFD0F1-B03C-A52F-4AA0-6797401606F6}"/>
              </a:ext>
            </a:extLst>
          </p:cNvPr>
          <p:cNvSpPr>
            <a:spLocks noGrp="1"/>
          </p:cNvSpPr>
          <p:nvPr>
            <p:ph idx="1"/>
          </p:nvPr>
        </p:nvSpPr>
        <p:spPr>
          <a:xfrm>
            <a:off x="163001" y="1814141"/>
            <a:ext cx="11926957" cy="4274576"/>
          </a:xfrm>
        </p:spPr>
        <p:txBody>
          <a:bodyPr>
            <a:noAutofit/>
          </a:bodyPr>
          <a:lstStyle/>
          <a:p>
            <a:pPr marL="0" indent="0" algn="l">
              <a:buNone/>
            </a:pPr>
            <a:r>
              <a:rPr lang="en-US" sz="2800" dirty="0">
                <a:solidFill>
                  <a:schemeClr val="tx1"/>
                </a:solidFill>
                <a:latin typeface="Arial" panose="020B0604020202020204" pitchFamily="34" charset="0"/>
                <a:cs typeface="Arial" panose="020B0604020202020204" pitchFamily="34" charset="0"/>
              </a:rPr>
              <a:t>F</a:t>
            </a:r>
            <a:r>
              <a:rPr lang="en-US" sz="2800" b="0" dirty="0">
                <a:solidFill>
                  <a:schemeClr val="tx1"/>
                </a:solidFill>
                <a:effectLst/>
                <a:latin typeface="Arial" panose="020B0604020202020204" pitchFamily="34" charset="0"/>
                <a:cs typeface="Arial" panose="020B0604020202020204" pitchFamily="34" charset="0"/>
              </a:rPr>
              <a:t>rom West Chester, Pennsylvania, Pippin </a:t>
            </a:r>
            <a:r>
              <a:rPr lang="en-US" sz="2800" dirty="0">
                <a:solidFill>
                  <a:schemeClr val="tx1"/>
                </a:solidFill>
                <a:latin typeface="Arial" panose="020B0604020202020204" pitchFamily="34" charset="0"/>
                <a:cs typeface="Arial" panose="020B0604020202020204" pitchFamily="34" charset="0"/>
              </a:rPr>
              <a:t>e</a:t>
            </a:r>
            <a:r>
              <a:rPr lang="en-US" sz="2800" b="0" dirty="0">
                <a:solidFill>
                  <a:schemeClr val="tx1"/>
                </a:solidFill>
                <a:effectLst/>
                <a:latin typeface="Arial" panose="020B0604020202020204" pitchFamily="34" charset="0"/>
                <a:cs typeface="Arial" panose="020B0604020202020204" pitchFamily="34" charset="0"/>
              </a:rPr>
              <a:t>nlisted in what would become the Army’s 369th Infantry Regiment.  During his service, a sniper shot permanently disabled his right arm.</a:t>
            </a:r>
          </a:p>
          <a:p>
            <a:pPr marL="0" indent="0" algn="l">
              <a:buNone/>
            </a:pPr>
            <a:r>
              <a:rPr lang="en-US" sz="2800" b="0" dirty="0">
                <a:solidFill>
                  <a:schemeClr val="tx1"/>
                </a:solidFill>
                <a:effectLst/>
                <a:latin typeface="Arial" panose="020B0604020202020204" pitchFamily="34" charset="0"/>
                <a:cs typeface="Arial" panose="020B0604020202020204" pitchFamily="34" charset="0"/>
              </a:rPr>
              <a:t>Pippin wrote a vivid account of his wartime service and experiences in a 61-page journal </a:t>
            </a:r>
            <a:r>
              <a:rPr lang="en-US" sz="2800" b="0">
                <a:solidFill>
                  <a:schemeClr val="tx1"/>
                </a:solidFill>
                <a:effectLst/>
                <a:latin typeface="Arial" panose="020B0604020202020204" pitchFamily="34" charset="0"/>
                <a:cs typeface="Arial" panose="020B0604020202020204" pitchFamily="34" charset="0"/>
              </a:rPr>
              <a:t>which contains </a:t>
            </a:r>
            <a:r>
              <a:rPr lang="en-US" sz="2800" b="0" dirty="0">
                <a:solidFill>
                  <a:schemeClr val="tx1"/>
                </a:solidFill>
                <a:effectLst/>
                <a:latin typeface="Arial" panose="020B0604020202020204" pitchFamily="34" charset="0"/>
                <a:cs typeface="Arial" panose="020B0604020202020204" pitchFamily="34" charset="0"/>
              </a:rPr>
              <a:t>numerous battlefield illustrations detailing his injury and which inspired his later work.  </a:t>
            </a:r>
          </a:p>
          <a:p>
            <a:pPr marL="0" indent="0" algn="l">
              <a:buNone/>
            </a:pPr>
            <a:r>
              <a:rPr lang="en-US" sz="2800" dirty="0">
                <a:solidFill>
                  <a:schemeClr val="tx1"/>
                </a:solidFill>
                <a:latin typeface="Arial" panose="020B0604020202020204" pitchFamily="34" charset="0"/>
                <a:cs typeface="Arial" panose="020B0604020202020204" pitchFamily="34" charset="0"/>
              </a:rPr>
              <a:t>Returning home as a disabled veteran, he faced both racism and ableism and encountered social and employment barriers. Working against these oppressive structures, Pippin produced wood-burnt panels as a form of therapy. </a:t>
            </a:r>
            <a:endParaRPr lang="en-US" sz="2800" b="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3AF938A-7CEB-8354-2705-39DBFE3ECB1C}"/>
              </a:ext>
            </a:extLst>
          </p:cNvPr>
          <p:cNvSpPr>
            <a:spLocks noGrp="1"/>
          </p:cNvSpPr>
          <p:nvPr>
            <p:ph type="sldNum" sz="quarter" idx="12"/>
          </p:nvPr>
        </p:nvSpPr>
        <p:spPr/>
        <p:txBody>
          <a:bodyPr/>
          <a:lstStyle/>
          <a:p>
            <a:fld id="{D73DBE02-EF73-4554-BF41-76F5DF46424B}" type="slidenum">
              <a:rPr lang="en-US" smtClean="0"/>
              <a:t>11</a:t>
            </a:fld>
            <a:endParaRPr lang="en-US" dirty="0"/>
          </a:p>
        </p:txBody>
      </p:sp>
    </p:spTree>
    <p:extLst>
      <p:ext uri="{BB962C8B-B14F-4D97-AF65-F5344CB8AC3E}">
        <p14:creationId xmlns:p14="http://schemas.microsoft.com/office/powerpoint/2010/main" val="14651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5796-FE1C-1940-C18A-98376D164BEB}"/>
              </a:ext>
            </a:extLst>
          </p:cNvPr>
          <p:cNvSpPr>
            <a:spLocks noGrp="1"/>
          </p:cNvSpPr>
          <p:nvPr>
            <p:ph type="title"/>
          </p:nvPr>
        </p:nvSpPr>
        <p:spPr>
          <a:xfrm>
            <a:off x="1097280" y="-7683"/>
            <a:ext cx="10058400" cy="1450757"/>
          </a:xfrm>
        </p:spPr>
        <p:txBody>
          <a:bodyPr/>
          <a:lstStyle/>
          <a:p>
            <a:pPr algn="ctr"/>
            <a:r>
              <a:rPr lang="en-US" b="1" dirty="0">
                <a:latin typeface="Arial" panose="020B0604020202020204" pitchFamily="34" charset="0"/>
                <a:cs typeface="Arial" panose="020B0604020202020204" pitchFamily="34" charset="0"/>
              </a:rPr>
              <a:t>Horace Pippin </a:t>
            </a:r>
            <a:r>
              <a:rPr lang="en-US" sz="2800" b="1" dirty="0">
                <a:latin typeface="Arial" panose="020B0604020202020204" pitchFamily="34" charset="0"/>
                <a:cs typeface="Arial" panose="020B0604020202020204" pitchFamily="34" charset="0"/>
              </a:rPr>
              <a:t>(3 of 3)</a:t>
            </a:r>
          </a:p>
        </p:txBody>
      </p:sp>
      <p:sp>
        <p:nvSpPr>
          <p:cNvPr id="3" name="Content Placeholder 2">
            <a:extLst>
              <a:ext uri="{FF2B5EF4-FFF2-40B4-BE49-F238E27FC236}">
                <a16:creationId xmlns:a16="http://schemas.microsoft.com/office/drawing/2014/main" id="{8BFFD0F1-B03C-A52F-4AA0-6797401606F6}"/>
              </a:ext>
            </a:extLst>
          </p:cNvPr>
          <p:cNvSpPr>
            <a:spLocks noGrp="1"/>
          </p:cNvSpPr>
          <p:nvPr>
            <p:ph idx="1"/>
          </p:nvPr>
        </p:nvSpPr>
        <p:spPr>
          <a:xfrm>
            <a:off x="5804452" y="1814141"/>
            <a:ext cx="6387548" cy="4274576"/>
          </a:xfrm>
        </p:spPr>
        <p:txBody>
          <a:bodyPr>
            <a:noAutofit/>
          </a:bodyPr>
          <a:lstStyle/>
          <a:p>
            <a:pPr marL="0" indent="0" algn="l">
              <a:buNone/>
            </a:pPr>
            <a:r>
              <a:rPr lang="en-US" sz="2800" dirty="0">
                <a:solidFill>
                  <a:schemeClr val="tx1"/>
                </a:solidFill>
                <a:latin typeface="Arial" panose="020B0604020202020204" pitchFamily="34" charset="0"/>
                <a:cs typeface="Arial" panose="020B0604020202020204" pitchFamily="34" charset="0"/>
              </a:rPr>
              <a:t>Unable to return to manual labor, Pippin began making oil paintings.  A major force in the folk-art revival of the 1930s, he developed a unique technique and style.  His exposure and popularity grew as he distilled his experiences and memories into images of great power and poignancy.</a:t>
            </a:r>
          </a:p>
          <a:p>
            <a:pPr marL="0" indent="0">
              <a:buNone/>
            </a:pPr>
            <a:r>
              <a:rPr lang="en-US" sz="2800" b="0" dirty="0">
                <a:solidFill>
                  <a:schemeClr val="tx1"/>
                </a:solidFill>
                <a:effectLst/>
                <a:latin typeface="Arial" panose="020B0604020202020204" pitchFamily="34" charset="0"/>
                <a:cs typeface="Arial" panose="020B0604020202020204" pitchFamily="34" charset="0"/>
              </a:rPr>
              <a:t>Pippin is an African American artist who overcame a war injury to earn national acclaim fo</a:t>
            </a:r>
            <a:r>
              <a:rPr lang="en-US" sz="2800" dirty="0">
                <a:solidFill>
                  <a:schemeClr val="tx1"/>
                </a:solidFill>
                <a:latin typeface="Arial" panose="020B0604020202020204" pitchFamily="34" charset="0"/>
                <a:cs typeface="Arial" panose="020B0604020202020204" pitchFamily="34" charset="0"/>
              </a:rPr>
              <a:t>r his paintings. </a:t>
            </a:r>
            <a:endParaRPr lang="en-US" sz="2800" b="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3AF938A-7CEB-8354-2705-39DBFE3ECB1C}"/>
              </a:ext>
            </a:extLst>
          </p:cNvPr>
          <p:cNvSpPr>
            <a:spLocks noGrp="1"/>
          </p:cNvSpPr>
          <p:nvPr>
            <p:ph type="sldNum" sz="quarter" idx="12"/>
          </p:nvPr>
        </p:nvSpPr>
        <p:spPr/>
        <p:txBody>
          <a:bodyPr/>
          <a:lstStyle/>
          <a:p>
            <a:fld id="{D73DBE02-EF73-4554-BF41-76F5DF46424B}" type="slidenum">
              <a:rPr lang="en-US" smtClean="0"/>
              <a:t>12</a:t>
            </a:fld>
            <a:endParaRPr lang="en-US" dirty="0"/>
          </a:p>
        </p:txBody>
      </p:sp>
      <p:pic>
        <p:nvPicPr>
          <p:cNvPr id="5" name="Picture 4" descr="School Studies, 1944, oil on canvas by Horace Pippin. Photo credit: National Gallery of Art. &#10;&#10;https://www.nga.gov/collection/art-object-page.72174.html&#10;">
            <a:extLst>
              <a:ext uri="{FF2B5EF4-FFF2-40B4-BE49-F238E27FC236}">
                <a16:creationId xmlns:a16="http://schemas.microsoft.com/office/drawing/2014/main" id="{906F6C4A-5AD7-78B0-CAF5-73807A73A9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3239" y="1997731"/>
            <a:ext cx="5130506" cy="4109704"/>
          </a:xfrm>
          <a:prstGeom prst="rect">
            <a:avLst/>
          </a:prstGeom>
          <a:noFill/>
          <a:ln w="38100">
            <a:solidFill>
              <a:schemeClr val="tx1">
                <a:lumMod val="95000"/>
                <a:lumOff val="5000"/>
              </a:schemeClr>
            </a:solidFill>
          </a:ln>
        </p:spPr>
      </p:pic>
    </p:spTree>
    <p:extLst>
      <p:ext uri="{BB962C8B-B14F-4D97-AF65-F5344CB8AC3E}">
        <p14:creationId xmlns:p14="http://schemas.microsoft.com/office/powerpoint/2010/main" val="217920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5796-FE1C-1940-C18A-98376D164BEB}"/>
              </a:ext>
            </a:extLst>
          </p:cNvPr>
          <p:cNvSpPr>
            <a:spLocks noGrp="1"/>
          </p:cNvSpPr>
          <p:nvPr>
            <p:ph type="title"/>
          </p:nvPr>
        </p:nvSpPr>
        <p:spPr>
          <a:xfrm>
            <a:off x="1097280" y="-7683"/>
            <a:ext cx="10058400" cy="1450757"/>
          </a:xfrm>
        </p:spPr>
        <p:txBody>
          <a:bodyPr/>
          <a:lstStyle/>
          <a:p>
            <a:pPr algn="ctr"/>
            <a:r>
              <a:rPr lang="en-US" b="1" dirty="0">
                <a:latin typeface="Arial" panose="020B0604020202020204" pitchFamily="34" charset="0"/>
                <a:cs typeface="Arial" panose="020B0604020202020204" pitchFamily="34" charset="0"/>
              </a:rPr>
              <a:t>Conclusion</a:t>
            </a:r>
            <a:endParaRPr lang="en-US" sz="1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BFFD0F1-B03C-A52F-4AA0-6797401606F6}"/>
              </a:ext>
            </a:extLst>
          </p:cNvPr>
          <p:cNvSpPr>
            <a:spLocks noGrp="1"/>
          </p:cNvSpPr>
          <p:nvPr>
            <p:ph idx="1"/>
          </p:nvPr>
        </p:nvSpPr>
        <p:spPr>
          <a:xfrm>
            <a:off x="594188" y="1894746"/>
            <a:ext cx="11003623" cy="3866952"/>
          </a:xfrm>
        </p:spPr>
        <p:txBody>
          <a:bodyPr>
            <a:noAutofit/>
          </a:bodyPr>
          <a:lstStyle/>
          <a:p>
            <a:r>
              <a:rPr lang="en-US" sz="2800" dirty="0">
                <a:solidFill>
                  <a:schemeClr val="tx1"/>
                </a:solidFill>
                <a:latin typeface="Arial" panose="020B0604020202020204" pitchFamily="34" charset="0"/>
                <a:cs typeface="Arial" panose="020B0604020202020204" pitchFamily="34" charset="0"/>
              </a:rPr>
              <a:t>The stories of incredible artists like Lt. James R. Europe, Leonora Hull Brown, and Horace Pippin exhibit just a few of the countless contributions to the arts made by African Americans.  Their complex, trailblazing work has impacted the hearts and minds of millions of people.  Black History Month is a time of year to celebrate and honor all Black Americans, whether they are in the military, in the arts, both, or neither. </a:t>
            </a:r>
          </a:p>
          <a:p>
            <a:r>
              <a:rPr lang="en-US" sz="2800" dirty="0">
                <a:solidFill>
                  <a:schemeClr val="tx1"/>
                </a:solidFill>
                <a:latin typeface="Arial" panose="020B0604020202020204" pitchFamily="34" charset="0"/>
                <a:cs typeface="Arial" panose="020B0604020202020204" pitchFamily="34" charset="0"/>
              </a:rPr>
              <a:t>During this special observance, the DoD honors the contributions made by African Americans in the arts and celebrates diversity, inclusion, and accessibility for all Americans.</a:t>
            </a:r>
          </a:p>
        </p:txBody>
      </p:sp>
      <p:sp>
        <p:nvSpPr>
          <p:cNvPr id="4" name="Slide Number Placeholder 3">
            <a:extLst>
              <a:ext uri="{FF2B5EF4-FFF2-40B4-BE49-F238E27FC236}">
                <a16:creationId xmlns:a16="http://schemas.microsoft.com/office/drawing/2014/main" id="{93AF938A-7CEB-8354-2705-39DBFE3ECB1C}"/>
              </a:ext>
            </a:extLst>
          </p:cNvPr>
          <p:cNvSpPr>
            <a:spLocks noGrp="1"/>
          </p:cNvSpPr>
          <p:nvPr>
            <p:ph type="sldNum" sz="quarter" idx="12"/>
          </p:nvPr>
        </p:nvSpPr>
        <p:spPr/>
        <p:txBody>
          <a:bodyPr/>
          <a:lstStyle/>
          <a:p>
            <a:fld id="{D73DBE02-EF73-4554-BF41-76F5DF46424B}" type="slidenum">
              <a:rPr lang="en-US" smtClean="0"/>
              <a:t>13</a:t>
            </a:fld>
            <a:endParaRPr lang="en-US" dirty="0"/>
          </a:p>
        </p:txBody>
      </p:sp>
    </p:spTree>
    <p:extLst>
      <p:ext uri="{BB962C8B-B14F-4D97-AF65-F5344CB8AC3E}">
        <p14:creationId xmlns:p14="http://schemas.microsoft.com/office/powerpoint/2010/main" val="11434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fense Equal Opportunity Management Institute official seal ">
            <a:extLst>
              <a:ext uri="{FF2B5EF4-FFF2-40B4-BE49-F238E27FC236}">
                <a16:creationId xmlns:a16="http://schemas.microsoft.com/office/drawing/2014/main" id="{966DAC8D-F8BC-E25F-8672-EB305BA8F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20" y="2479729"/>
            <a:ext cx="1625944" cy="1625944"/>
          </a:xfrm>
          <a:prstGeom prst="rect">
            <a:avLst/>
          </a:prstGeom>
        </p:spPr>
      </p:pic>
      <p:sp>
        <p:nvSpPr>
          <p:cNvPr id="2" name="Rectangle 1"/>
          <p:cNvSpPr>
            <a:spLocks noChangeArrowheads="1"/>
          </p:cNvSpPr>
          <p:nvPr/>
        </p:nvSpPr>
        <p:spPr bwMode="auto">
          <a:xfrm>
            <a:off x="1556543" y="306718"/>
            <a:ext cx="9099933" cy="2123658"/>
          </a:xfrm>
          <a:prstGeom prst="rect">
            <a:avLst/>
          </a:prstGeom>
          <a:noFill/>
          <a:ln w="9525">
            <a:noFill/>
            <a:miter lim="800000"/>
            <a:headEnd/>
            <a:tailEnd/>
          </a:ln>
        </p:spPr>
        <p:txBody>
          <a:bodyPr wrap="square">
            <a:spAutoFit/>
          </a:bodyPr>
          <a:lstStyle/>
          <a:p>
            <a:pPr algn="ctr"/>
            <a:r>
              <a:rPr lang="en-US" sz="2800" dirty="0">
                <a:latin typeface="Arial" panose="020B0604020202020204" pitchFamily="34" charset="0"/>
                <a:ea typeface="Verdana" panose="020B0604030504040204" pitchFamily="34" charset="0"/>
                <a:cs typeface="Arial" panose="020B0604020202020204" pitchFamily="34" charset="0"/>
              </a:rPr>
              <a:t>Prepared by the Defense Equal Opportunity Management Institute, </a:t>
            </a:r>
            <a:br>
              <a:rPr lang="en-US" sz="2800" dirty="0">
                <a:latin typeface="Arial" panose="020B0604020202020204" pitchFamily="34" charset="0"/>
                <a:ea typeface="Verdana" panose="020B0604030504040204" pitchFamily="34" charset="0"/>
                <a:cs typeface="Arial" panose="020B0604020202020204" pitchFamily="34" charset="0"/>
              </a:rPr>
            </a:br>
            <a:r>
              <a:rPr lang="en-US" sz="2800" dirty="0">
                <a:latin typeface="Arial" panose="020B0604020202020204" pitchFamily="34" charset="0"/>
                <a:ea typeface="Verdana" panose="020B0604030504040204" pitchFamily="34" charset="0"/>
                <a:cs typeface="Arial" panose="020B0604020202020204" pitchFamily="34" charset="0"/>
              </a:rPr>
              <a:t>Patrick Space Force Base, Florida</a:t>
            </a:r>
          </a:p>
          <a:p>
            <a:pPr algn="ctr"/>
            <a:br>
              <a:rPr lang="en-US" sz="2800" dirty="0">
                <a:latin typeface="Arial" panose="020B0604020202020204" pitchFamily="34" charset="0"/>
                <a:ea typeface="Verdana" panose="020B0604030504040204" pitchFamily="34" charset="0"/>
                <a:cs typeface="Arial" panose="020B0604020202020204" pitchFamily="34" charset="0"/>
              </a:rPr>
            </a:br>
            <a:r>
              <a:rPr lang="en-US" sz="2000" dirty="0">
                <a:latin typeface="Arial" panose="020B0604020202020204" pitchFamily="34" charset="0"/>
                <a:ea typeface="Verdana" panose="020B0604030504040204" pitchFamily="34" charset="0"/>
                <a:cs typeface="Arial" panose="020B0604020202020204" pitchFamily="34" charset="0"/>
              </a:rPr>
              <a:t>February 2024</a:t>
            </a:r>
          </a:p>
        </p:txBody>
      </p:sp>
      <p:sp>
        <p:nvSpPr>
          <p:cNvPr id="4" name="Rectangle 3"/>
          <p:cNvSpPr/>
          <p:nvPr/>
        </p:nvSpPr>
        <p:spPr>
          <a:xfrm>
            <a:off x="588579" y="4165080"/>
            <a:ext cx="11025352" cy="2308324"/>
          </a:xfrm>
          <a:prstGeom prst="rect">
            <a:avLst/>
          </a:prstGeom>
        </p:spPr>
        <p:txBody>
          <a:bodyPr wrap="square">
            <a:spAutoFit/>
          </a:bodyPr>
          <a:lstStyle/>
          <a:p>
            <a:pPr algn="ctr"/>
            <a:r>
              <a:rPr lang="en-US" sz="2400" dirty="0">
                <a:latin typeface="Arial" panose="020B0604020202020204" pitchFamily="34" charset="0"/>
                <a:ea typeface="Verdana" panose="020B0604030504040204" pitchFamily="34" charset="0"/>
                <a:cs typeface="Arial" panose="020B0604020202020204" pitchFamily="34" charset="0"/>
              </a:rPr>
              <a:t>All photographs are public domain and are from various sources as cited. </a:t>
            </a:r>
          </a:p>
          <a:p>
            <a:pPr algn="ctr"/>
            <a:endParaRPr lang="en-US" sz="2400" dirty="0">
              <a:latin typeface="Arial" panose="020B0604020202020204" pitchFamily="34" charset="0"/>
              <a:ea typeface="Verdana" panose="020B0604030504040204" pitchFamily="34" charset="0"/>
              <a:cs typeface="Arial" panose="020B0604020202020204" pitchFamily="34" charset="0"/>
            </a:endParaRPr>
          </a:p>
          <a:p>
            <a:pPr algn="ctr"/>
            <a:r>
              <a:rPr lang="en-US" sz="2400" dirty="0">
                <a:latin typeface="Arial" panose="020B0604020202020204" pitchFamily="34" charset="0"/>
                <a:ea typeface="Verdana" panose="020B0604030504040204" pitchFamily="34" charset="0"/>
                <a:cs typeface="Arial" panose="020B0604020202020204" pitchFamily="34" charset="0"/>
              </a:rPr>
              <a:t>The educational information within this presentation is designed to raise individuals’ general awareness on this topic.  The information in this document is not to be construed as an official DEOMI, U.S. Military Services, or Department of Defense position.</a:t>
            </a:r>
          </a:p>
        </p:txBody>
      </p:sp>
      <p:sp>
        <p:nvSpPr>
          <p:cNvPr id="5" name="Slide Number Placeholder 4"/>
          <p:cNvSpPr>
            <a:spLocks noGrp="1"/>
          </p:cNvSpPr>
          <p:nvPr>
            <p:ph type="sldNum" sz="quarter" idx="12"/>
          </p:nvPr>
        </p:nvSpPr>
        <p:spPr/>
        <p:txBody>
          <a:bodyPr>
            <a:normAutofit/>
          </a:bodyPr>
          <a:lstStyle/>
          <a:p>
            <a:fld id="{F6FB6872-AA93-4216-8883-521AB3E025B1}" type="slidenum">
              <a:rPr lang="en-US" smtClean="0"/>
              <a:t>14</a:t>
            </a:fld>
            <a:endParaRPr lang="en-US" dirty="0"/>
          </a:p>
        </p:txBody>
      </p:sp>
    </p:spTree>
    <p:extLst>
      <p:ext uri="{BB962C8B-B14F-4D97-AF65-F5344CB8AC3E}">
        <p14:creationId xmlns:p14="http://schemas.microsoft.com/office/powerpoint/2010/main" val="131281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normAutofit/>
          </a:bodyPr>
          <a:lstStyle/>
          <a:p>
            <a:pPr algn="ctr"/>
            <a:r>
              <a:rPr lang="en-US" b="1" dirty="0">
                <a:latin typeface="Arial" panose="020B0604020202020204" pitchFamily="34" charset="0"/>
                <a:cs typeface="Arial" panose="020B0604020202020204" pitchFamily="34" charset="0"/>
              </a:rPr>
              <a:t>Black History Month 2024</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5980386" y="2062976"/>
            <a:ext cx="5730245" cy="4004611"/>
          </a:xfrm>
        </p:spPr>
        <p:txBody>
          <a:bodyPr>
            <a:noAutofit/>
          </a:bodyPr>
          <a:lstStyle/>
          <a:p>
            <a:r>
              <a:rPr lang="en-US" sz="2800" dirty="0">
                <a:solidFill>
                  <a:schemeClr val="tx1"/>
                </a:solidFill>
                <a:latin typeface="Arial" panose="020B0604020202020204" pitchFamily="34" charset="0"/>
                <a:cs typeface="Arial" panose="020B0604020202020204" pitchFamily="34" charset="0"/>
              </a:rPr>
              <a:t>Black History Month is an annual observance originating in the United States, where it is also known as African-American History Month. </a:t>
            </a:r>
          </a:p>
          <a:p>
            <a:r>
              <a:rPr lang="en-US" sz="2800" dirty="0">
                <a:solidFill>
                  <a:schemeClr val="tx1"/>
                </a:solidFill>
                <a:latin typeface="Arial" panose="020B0604020202020204" pitchFamily="34" charset="0"/>
                <a:cs typeface="Arial" panose="020B0604020202020204" pitchFamily="34" charset="0"/>
              </a:rPr>
              <a:t>Each year the Department of Defense (DoD), along with the rest of the Nation, recognizes the important contributions and rich culture of African Americans. </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2</a:t>
            </a:fld>
            <a:endParaRPr lang="en-US" dirty="0"/>
          </a:p>
        </p:txBody>
      </p:sp>
      <p:pic>
        <p:nvPicPr>
          <p:cNvPr id="5" name="Picture 4" descr="U.S. Air Force Brig. Gen. Tad Clark, 31st Fighter Wing commander, signs the Black History Month proclamation during the signing ceremony at Aviano Air Base, Italy, Feb. 1, 2023. &#10;&#10;Photo by Tech. Sgt. Miquel Jordan&#10;&#10;https://www.dvidshub.net/image/7620428/31st-fighter-wing-honors-black-history-month-during-proclamation-signing">
            <a:extLst>
              <a:ext uri="{FF2B5EF4-FFF2-40B4-BE49-F238E27FC236}">
                <a16:creationId xmlns:a16="http://schemas.microsoft.com/office/drawing/2014/main" id="{EDAB9569-5EC4-192E-621F-030A647D33D6}"/>
              </a:ext>
            </a:extLst>
          </p:cNvPr>
          <p:cNvPicPr>
            <a:picLocks noChangeAspect="1"/>
          </p:cNvPicPr>
          <p:nvPr/>
        </p:nvPicPr>
        <p:blipFill>
          <a:blip r:embed="rId3"/>
          <a:stretch>
            <a:fillRect/>
          </a:stretch>
        </p:blipFill>
        <p:spPr>
          <a:xfrm>
            <a:off x="403601" y="2080695"/>
            <a:ext cx="5334000" cy="3808476"/>
          </a:xfrm>
          <a:prstGeom prst="rect">
            <a:avLst/>
          </a:prstGeom>
          <a:ln w="38100">
            <a:solidFill>
              <a:schemeClr val="tx1">
                <a:lumMod val="95000"/>
                <a:lumOff val="5000"/>
              </a:schemeClr>
            </a:solidFill>
          </a:ln>
        </p:spPr>
      </p:pic>
    </p:spTree>
    <p:extLst>
      <p:ext uri="{BB962C8B-B14F-4D97-AF65-F5344CB8AC3E}">
        <p14:creationId xmlns:p14="http://schemas.microsoft.com/office/powerpoint/2010/main" val="386045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Theme</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616687" y="1923194"/>
            <a:ext cx="10994065" cy="4435076"/>
          </a:xfrm>
        </p:spPr>
        <p:txBody>
          <a:bodyPr>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The Association for the Study of African American Life and History (ASALH) has chosen for the 2024 theme, “African Americans and the Arts.” </a:t>
            </a:r>
          </a:p>
          <a:p>
            <a:pPr marL="0" indent="0">
              <a:buNone/>
            </a:pPr>
            <a:r>
              <a:rPr lang="en-US" sz="2800" dirty="0">
                <a:solidFill>
                  <a:schemeClr val="tx1"/>
                </a:solidFill>
                <a:latin typeface="Arial" panose="020B0604020202020204" pitchFamily="34" charset="0"/>
                <a:cs typeface="Arial" panose="020B0604020202020204" pitchFamily="34" charset="0"/>
              </a:rPr>
              <a:t>The ASALH press release states the theme </a:t>
            </a:r>
            <a:r>
              <a:rPr lang="en-US" sz="2800" i="1" dirty="0">
                <a:solidFill>
                  <a:schemeClr val="tx1"/>
                </a:solidFill>
                <a:latin typeface="Arial" panose="020B0604020202020204" pitchFamily="34" charset="0"/>
                <a:cs typeface="Arial" panose="020B0604020202020204" pitchFamily="34" charset="0"/>
              </a:rPr>
              <a:t>“…showcases the artistic contributions by African Americans throughout history in the fields of visual and performing arts, literature, fashion, folklore, language, film, music, architecture, culinary and other forms of cultural expression.”</a:t>
            </a:r>
          </a:p>
          <a:p>
            <a:pPr marL="0" indent="0">
              <a:buNone/>
            </a:pPr>
            <a:r>
              <a:rPr lang="en-US" sz="2800" dirty="0">
                <a:solidFill>
                  <a:schemeClr val="tx1"/>
                </a:solidFill>
                <a:latin typeface="Arial" panose="020B0604020202020204" pitchFamily="34" charset="0"/>
                <a:cs typeface="Arial" panose="020B0604020202020204" pitchFamily="34" charset="0"/>
              </a:rPr>
              <a:t>This presentation focuses on veterans and artists Lt. James R. Europe, Leonora Hull Brown, and Horace Pippin.</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3</a:t>
            </a:fld>
            <a:endParaRPr lang="en-US" dirty="0"/>
          </a:p>
        </p:txBody>
      </p:sp>
    </p:spTree>
    <p:extLst>
      <p:ext uri="{BB962C8B-B14F-4D97-AF65-F5344CB8AC3E}">
        <p14:creationId xmlns:p14="http://schemas.microsoft.com/office/powerpoint/2010/main" val="31942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Lt. James R. Europe </a:t>
            </a:r>
            <a:r>
              <a:rPr lang="en-US" sz="2800" b="1" dirty="0">
                <a:latin typeface="Arial" panose="020B0604020202020204" pitchFamily="34" charset="0"/>
                <a:cs typeface="Arial" panose="020B0604020202020204" pitchFamily="34" charset="0"/>
              </a:rPr>
              <a:t>(1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453986" y="1923194"/>
            <a:ext cx="7522225" cy="4326865"/>
          </a:xfrm>
        </p:spPr>
        <p:txBody>
          <a:bodyPr>
            <a:noAutofit/>
          </a:bodyPr>
          <a:lstStyle/>
          <a:p>
            <a:r>
              <a:rPr lang="en-US" sz="2800" dirty="0">
                <a:solidFill>
                  <a:schemeClr val="tx1"/>
                </a:solidFill>
                <a:latin typeface="Arial" panose="020B0604020202020204" pitchFamily="34" charset="0"/>
                <a:cs typeface="Arial" panose="020B0604020202020204" pitchFamily="34" charset="0"/>
              </a:rPr>
              <a:t>Lt. James R. Europe brought African American music genres international while leading the 369th Infantry Regiment “Hell Fighters” band.</a:t>
            </a:r>
          </a:p>
          <a:p>
            <a:r>
              <a:rPr lang="en-US" sz="2800" dirty="0">
                <a:solidFill>
                  <a:schemeClr val="tx1"/>
                </a:solidFill>
                <a:latin typeface="Arial" panose="020B0604020202020204" pitchFamily="34" charset="0"/>
                <a:cs typeface="Arial" panose="020B0604020202020204" pitchFamily="34" charset="0"/>
              </a:rPr>
              <a:t>Born in Mobile, Alabama, in 1881, Europe became one of America’s greatest musical innovators.  After moving to New York City in 1910, he formed two organizations that conducted orchestras and choruses as well as served as a union and contracting agency for hundreds of Black musicians.</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4</a:t>
            </a:fld>
            <a:endParaRPr lang="en-US" dirty="0"/>
          </a:p>
        </p:txBody>
      </p:sp>
      <p:pic>
        <p:nvPicPr>
          <p:cNvPr id="2050" name="Picture 2" descr="Poster for Good Night Angeline featuring Lt. James R. Europe and the U.S. Infantry “Hell Fighters” Band. &#10;&#10;https://www.loc.gov/item/ihas.200038842/&#10;&#10;">
            <a:extLst>
              <a:ext uri="{FF2B5EF4-FFF2-40B4-BE49-F238E27FC236}">
                <a16:creationId xmlns:a16="http://schemas.microsoft.com/office/drawing/2014/main" id="{8D8C1A3C-A5B9-46B5-96F4-B566920B1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447" y="1918320"/>
            <a:ext cx="3246247" cy="425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14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Lt. James R. Europe </a:t>
            </a:r>
            <a:r>
              <a:rPr lang="en-US" sz="2800" b="1" dirty="0">
                <a:latin typeface="Arial" panose="020B0604020202020204" pitchFamily="34" charset="0"/>
                <a:cs typeface="Arial" panose="020B0604020202020204" pitchFamily="34" charset="0"/>
              </a:rPr>
              <a:t>(2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4208444" y="1923195"/>
            <a:ext cx="7337233" cy="4354514"/>
          </a:xfrm>
        </p:spPr>
        <p:txBody>
          <a:bodyPr>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After the United States entered World War I, Europe was commissioned as a lieutenant where he led the regimental Army band.</a:t>
            </a:r>
          </a:p>
          <a:p>
            <a:pPr marL="0" indent="0">
              <a:buNone/>
            </a:pPr>
            <a:r>
              <a:rPr lang="en-US" sz="2800" dirty="0">
                <a:solidFill>
                  <a:schemeClr val="tx1"/>
                </a:solidFill>
                <a:latin typeface="Arial" panose="020B0604020202020204" pitchFamily="34" charset="0"/>
                <a:cs typeface="Arial" panose="020B0604020202020204" pitchFamily="34" charset="0"/>
              </a:rPr>
              <a:t>His Black musicians proudly played their own original music, including jazz, blues, ragtime, and patriotic tunes, amazing European audiences who were unable to replicate their unique sound.  Lt. Europe and his band were celebrated as heroes upon their return at the war’s end.</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5</a:t>
            </a:fld>
            <a:endParaRPr lang="en-US" dirty="0"/>
          </a:p>
        </p:txBody>
      </p:sp>
      <p:pic>
        <p:nvPicPr>
          <p:cNvPr id="6" name="Picture 5" descr="American Black military band, led by Lt. James R. Europe. &#10;&#10;https://www.loc.gov/pictures/resource/ds.09800/&#10;">
            <a:extLst>
              <a:ext uri="{FF2B5EF4-FFF2-40B4-BE49-F238E27FC236}">
                <a16:creationId xmlns:a16="http://schemas.microsoft.com/office/drawing/2014/main" id="{999C5621-A148-4471-B1CE-26D3DB95382D}"/>
              </a:ext>
            </a:extLst>
          </p:cNvPr>
          <p:cNvPicPr/>
          <p:nvPr/>
        </p:nvPicPr>
        <p:blipFill rotWithShape="1">
          <a:blip r:embed="rId3">
            <a:extLst>
              <a:ext uri="{28A0092B-C50C-407E-A947-70E740481C1C}">
                <a14:useLocalDpi xmlns:a14="http://schemas.microsoft.com/office/drawing/2010/main" val="0"/>
              </a:ext>
            </a:extLst>
          </a:blip>
          <a:srcRect l="7279" t="5218" r="7564" b="4925"/>
          <a:stretch/>
        </p:blipFill>
        <p:spPr bwMode="auto">
          <a:xfrm>
            <a:off x="745967" y="1923195"/>
            <a:ext cx="3274695" cy="4285615"/>
          </a:xfrm>
          <a:prstGeom prst="rect">
            <a:avLst/>
          </a:prstGeom>
          <a:noFill/>
          <a:ln w="38100">
            <a:solidFill>
              <a:schemeClr val="tx1">
                <a:lumMod val="95000"/>
                <a:lumOff val="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743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Lt. James R. Europe </a:t>
            </a:r>
            <a:r>
              <a:rPr lang="en-US" sz="2800" b="1" dirty="0">
                <a:latin typeface="Arial" panose="020B0604020202020204" pitchFamily="34" charset="0"/>
                <a:cs typeface="Arial" panose="020B0604020202020204" pitchFamily="34" charset="0"/>
              </a:rPr>
              <a:t>(3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1097280" y="2105271"/>
            <a:ext cx="10448398" cy="4354514"/>
          </a:xfrm>
        </p:spPr>
        <p:txBody>
          <a:bodyPr>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Europe was one of the first mainstream African American musicians.  He is recognized as a composer, arranger, and American band leader and is credited as a major figure in transitioning ragtime into jazz and popularizing social dancing across the social class spectrum. </a:t>
            </a:r>
          </a:p>
          <a:p>
            <a:pPr marL="0" indent="0">
              <a:buNone/>
            </a:pPr>
            <a:r>
              <a:rPr lang="en-US" sz="2800" dirty="0">
                <a:solidFill>
                  <a:schemeClr val="tx1"/>
                </a:solidFill>
                <a:latin typeface="Arial" panose="020B0604020202020204" pitchFamily="34" charset="0"/>
                <a:cs typeface="Arial" panose="020B0604020202020204" pitchFamily="34" charset="0"/>
              </a:rPr>
              <a:t>Tragically, having survived the trials of World War, he was stabbed during a confrontation with one of his own bandsmen and he died in 1919.  Europe was granted the first ever public funeral for a Black American in New York City.  </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6</a:t>
            </a:fld>
            <a:endParaRPr lang="en-US" dirty="0"/>
          </a:p>
        </p:txBody>
      </p:sp>
    </p:spTree>
    <p:extLst>
      <p:ext uri="{BB962C8B-B14F-4D97-AF65-F5344CB8AC3E}">
        <p14:creationId xmlns:p14="http://schemas.microsoft.com/office/powerpoint/2010/main" val="323076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Leonora Hull Brown </a:t>
            </a:r>
            <a:r>
              <a:rPr lang="en-US" sz="2800" b="1" dirty="0">
                <a:latin typeface="Arial" panose="020B0604020202020204" pitchFamily="34" charset="0"/>
                <a:cs typeface="Arial" panose="020B0604020202020204" pitchFamily="34" charset="0"/>
              </a:rPr>
              <a:t>(1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489156" y="2091642"/>
            <a:ext cx="11511060" cy="4719153"/>
          </a:xfrm>
        </p:spPr>
        <p:txBody>
          <a:bodyPr>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Leonora Hull Brown, a Women’s Army Corps member during World War II, was crucial in creating the military’s only all-Black female band.  </a:t>
            </a:r>
          </a:p>
          <a:p>
            <a:pPr marL="0" indent="0">
              <a:buNone/>
            </a:pPr>
            <a:r>
              <a:rPr lang="en-US" sz="2800" dirty="0">
                <a:solidFill>
                  <a:schemeClr val="tx1"/>
                </a:solidFill>
                <a:latin typeface="Arial" panose="020B0604020202020204" pitchFamily="34" charset="0"/>
                <a:cs typeface="Arial" panose="020B0604020202020204" pitchFamily="34" charset="0"/>
              </a:rPr>
              <a:t>Brown helped form the group after being denied participation in the all-White band.  As the only one with musical experience, and with just 8 weeks until their first performance, Brown taught the women volunteers how to play instruments.  Their first performance far exceeded expectations.</a:t>
            </a:r>
          </a:p>
          <a:p>
            <a:pPr marL="0" indent="0">
              <a:buNone/>
            </a:pPr>
            <a:r>
              <a:rPr lang="en-US" sz="2800" dirty="0">
                <a:solidFill>
                  <a:schemeClr val="tx1"/>
                </a:solidFill>
                <a:latin typeface="Arial" panose="020B0604020202020204" pitchFamily="34" charset="0"/>
                <a:cs typeface="Arial" panose="020B0604020202020204" pitchFamily="34" charset="0"/>
              </a:rPr>
              <a:t>This group became recognized as the 404th Armed Service Forces band as it fought an uphill battle against discrimination and sexism.  </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7</a:t>
            </a:fld>
            <a:endParaRPr lang="en-US" dirty="0"/>
          </a:p>
        </p:txBody>
      </p:sp>
    </p:spTree>
    <p:extLst>
      <p:ext uri="{BB962C8B-B14F-4D97-AF65-F5344CB8AC3E}">
        <p14:creationId xmlns:p14="http://schemas.microsoft.com/office/powerpoint/2010/main" val="384082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7683"/>
            <a:ext cx="10058400" cy="1450757"/>
          </a:xfrm>
        </p:spPr>
        <p:txBody>
          <a:bodyPr/>
          <a:lstStyle/>
          <a:p>
            <a:pPr algn="ctr"/>
            <a:r>
              <a:rPr lang="en-US" b="1" dirty="0">
                <a:latin typeface="Arial" panose="020B0604020202020204" pitchFamily="34" charset="0"/>
                <a:cs typeface="Arial" panose="020B0604020202020204" pitchFamily="34" charset="0"/>
              </a:rPr>
              <a:t>Leonora Hull Brown </a:t>
            </a:r>
            <a:r>
              <a:rPr lang="en-US" sz="2800" b="1" dirty="0">
                <a:latin typeface="Arial" panose="020B0604020202020204" pitchFamily="34" charset="0"/>
                <a:cs typeface="Arial" panose="020B0604020202020204" pitchFamily="34" charset="0"/>
              </a:rPr>
              <a:t>(2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6126480" y="1883429"/>
            <a:ext cx="5763578" cy="4136001"/>
          </a:xfrm>
        </p:spPr>
        <p:txBody>
          <a:bodyPr>
            <a:noAutofit/>
          </a:bodyPr>
          <a:lstStyle/>
          <a:p>
            <a:r>
              <a:rPr lang="en-US" sz="2800" dirty="0">
                <a:solidFill>
                  <a:schemeClr val="tx1"/>
                </a:solidFill>
                <a:latin typeface="Arial" panose="020B0604020202020204" pitchFamily="34" charset="0"/>
                <a:cs typeface="Arial" panose="020B0604020202020204" pitchFamily="34" charset="0"/>
              </a:rPr>
              <a:t>After several performances, they were defunded by the Army.  However, through community activism, they were reinstated.</a:t>
            </a:r>
          </a:p>
          <a:p>
            <a:r>
              <a:rPr lang="en-US" sz="2800" i="1" dirty="0">
                <a:solidFill>
                  <a:schemeClr val="tx1"/>
                </a:solidFill>
                <a:latin typeface="Arial" panose="020B0604020202020204" pitchFamily="34" charset="0"/>
                <a:cs typeface="Arial" panose="020B0604020202020204" pitchFamily="34" charset="0"/>
              </a:rPr>
              <a:t>“Our officers urged us to fight for our existence,” </a:t>
            </a:r>
            <a:r>
              <a:rPr lang="en-US" sz="2800" dirty="0">
                <a:solidFill>
                  <a:schemeClr val="tx1"/>
                </a:solidFill>
                <a:latin typeface="Arial" panose="020B0604020202020204" pitchFamily="34" charset="0"/>
                <a:cs typeface="Arial" panose="020B0604020202020204" pitchFamily="34" charset="0"/>
              </a:rPr>
              <a:t>Brown said, </a:t>
            </a:r>
            <a:r>
              <a:rPr lang="en-US" sz="2800" i="1" dirty="0">
                <a:solidFill>
                  <a:schemeClr val="tx1"/>
                </a:solidFill>
                <a:latin typeface="Arial" panose="020B0604020202020204" pitchFamily="34" charset="0"/>
                <a:cs typeface="Arial" panose="020B0604020202020204" pitchFamily="34" charset="0"/>
              </a:rPr>
              <a:t>“and told us that this could best be done by asking our friends and relatives to write letters of protest to powerful persons.”</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8</a:t>
            </a:fld>
            <a:endParaRPr lang="en-US" dirty="0"/>
          </a:p>
        </p:txBody>
      </p:sp>
      <p:pic>
        <p:nvPicPr>
          <p:cNvPr id="1028" name="Picture 4" descr="The 404th Armed Services band pictured at Fort Des Moines. Women's Army Corps and WAC African American Band scrapbook from Fort Des Moines, David M. Rubenstein Rare Book &amp; Manuscript Library, Duke University.&#10;">
            <a:extLst>
              <a:ext uri="{FF2B5EF4-FFF2-40B4-BE49-F238E27FC236}">
                <a16:creationId xmlns:a16="http://schemas.microsoft.com/office/drawing/2014/main" id="{D328B1C1-1240-4251-A856-314D1F487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69" y="1883429"/>
            <a:ext cx="5514668" cy="4136001"/>
          </a:xfrm>
          <a:prstGeom prst="rect">
            <a:avLst/>
          </a:prstGeom>
          <a:noFill/>
          <a:ln w="381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2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E52A-9F71-8FB0-0708-E1205C236025}"/>
              </a:ext>
            </a:extLst>
          </p:cNvPr>
          <p:cNvSpPr>
            <a:spLocks noGrp="1"/>
          </p:cNvSpPr>
          <p:nvPr>
            <p:ph type="title"/>
          </p:nvPr>
        </p:nvSpPr>
        <p:spPr>
          <a:xfrm>
            <a:off x="1097280" y="13336"/>
            <a:ext cx="10058400" cy="1450757"/>
          </a:xfrm>
        </p:spPr>
        <p:txBody>
          <a:bodyPr/>
          <a:lstStyle/>
          <a:p>
            <a:pPr algn="ctr"/>
            <a:r>
              <a:rPr lang="en-US" b="1" dirty="0">
                <a:latin typeface="Arial" panose="020B0604020202020204" pitchFamily="34" charset="0"/>
                <a:cs typeface="Arial" panose="020B0604020202020204" pitchFamily="34" charset="0"/>
              </a:rPr>
              <a:t>Leonora Hull Brown </a:t>
            </a:r>
            <a:r>
              <a:rPr lang="en-US" sz="2800" b="1" dirty="0">
                <a:latin typeface="Arial" panose="020B0604020202020204" pitchFamily="34" charset="0"/>
                <a:cs typeface="Arial" panose="020B0604020202020204" pitchFamily="34" charset="0"/>
              </a:rPr>
              <a:t>(3 of 3)</a:t>
            </a:r>
          </a:p>
        </p:txBody>
      </p:sp>
      <p:sp>
        <p:nvSpPr>
          <p:cNvPr id="3" name="Content Placeholder 2">
            <a:extLst>
              <a:ext uri="{FF2B5EF4-FFF2-40B4-BE49-F238E27FC236}">
                <a16:creationId xmlns:a16="http://schemas.microsoft.com/office/drawing/2014/main" id="{0631888E-DFE7-1A49-F8AA-4431F788B904}"/>
              </a:ext>
            </a:extLst>
          </p:cNvPr>
          <p:cNvSpPr>
            <a:spLocks noGrp="1"/>
          </p:cNvSpPr>
          <p:nvPr>
            <p:ph idx="1"/>
          </p:nvPr>
        </p:nvSpPr>
        <p:spPr>
          <a:xfrm>
            <a:off x="264565" y="1923194"/>
            <a:ext cx="11927435" cy="4719153"/>
          </a:xfrm>
        </p:spPr>
        <p:txBody>
          <a:bodyPr>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An outpouring of support from the Black community and leaders forced the Army to reverse its decision a month later.</a:t>
            </a:r>
          </a:p>
          <a:p>
            <a:pPr marL="0" indent="0">
              <a:buNone/>
            </a:pPr>
            <a:r>
              <a:rPr lang="en-US" sz="2800" dirty="0">
                <a:solidFill>
                  <a:schemeClr val="tx1"/>
                </a:solidFill>
                <a:latin typeface="Arial" panose="020B0604020202020204" pitchFamily="34" charset="0"/>
                <a:cs typeface="Arial" panose="020B0604020202020204" pitchFamily="34" charset="0"/>
              </a:rPr>
              <a:t>Brown reorganized the band and it was recruited to support the Seventh War Bond Drive’s opening day parade in Chicago in May 1945.  Only expected to participate for one day, the positive reception inspired organizers to request the Army to extend the visit.  The group then toured the local black communities, schools, and neighborhoods.  </a:t>
            </a:r>
          </a:p>
          <a:p>
            <a:pPr marL="0" indent="0">
              <a:buNone/>
            </a:pPr>
            <a:r>
              <a:rPr lang="en-US" sz="2800" dirty="0">
                <a:solidFill>
                  <a:schemeClr val="tx1"/>
                </a:solidFill>
                <a:latin typeface="Arial" panose="020B0604020202020204" pitchFamily="34" charset="0"/>
                <a:cs typeface="Arial" panose="020B0604020202020204" pitchFamily="34" charset="0"/>
              </a:rPr>
              <a:t>Collectively, the Seventh War Bond Drive helped raise $26 billion over 6-weeks.  Several weeks later the war ended.  In December 1945, the only Black female band was deactivated.</a:t>
            </a:r>
          </a:p>
        </p:txBody>
      </p:sp>
      <p:sp>
        <p:nvSpPr>
          <p:cNvPr id="4" name="Slide Number Placeholder 3">
            <a:extLst>
              <a:ext uri="{FF2B5EF4-FFF2-40B4-BE49-F238E27FC236}">
                <a16:creationId xmlns:a16="http://schemas.microsoft.com/office/drawing/2014/main" id="{D9F2ACB5-F7A8-6A4F-D599-DFBD7C7385F6}"/>
              </a:ext>
            </a:extLst>
          </p:cNvPr>
          <p:cNvSpPr>
            <a:spLocks noGrp="1"/>
          </p:cNvSpPr>
          <p:nvPr>
            <p:ph type="sldNum" sz="quarter" idx="12"/>
          </p:nvPr>
        </p:nvSpPr>
        <p:spPr/>
        <p:txBody>
          <a:bodyPr/>
          <a:lstStyle/>
          <a:p>
            <a:fld id="{D73DBE02-EF73-4554-BF41-76F5DF46424B}" type="slidenum">
              <a:rPr lang="en-US" smtClean="0"/>
              <a:t>9</a:t>
            </a:fld>
            <a:endParaRPr lang="en-US" dirty="0"/>
          </a:p>
        </p:txBody>
      </p:sp>
    </p:spTree>
    <p:extLst>
      <p:ext uri="{BB962C8B-B14F-4D97-AF65-F5344CB8AC3E}">
        <p14:creationId xmlns:p14="http://schemas.microsoft.com/office/powerpoint/2010/main" val="2433206325"/>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Retrospect</Template>
  <TotalTime>20179</TotalTime>
  <Words>1276</Words>
  <Application>Microsoft Office PowerPoint</Application>
  <PresentationFormat>Widescreen</PresentationFormat>
  <Paragraphs>80</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Retrospect</vt:lpstr>
      <vt:lpstr>Black History Month</vt:lpstr>
      <vt:lpstr>Black History Month 2024</vt:lpstr>
      <vt:lpstr>Theme</vt:lpstr>
      <vt:lpstr>Lt. James R. Europe (1 of 3)</vt:lpstr>
      <vt:lpstr>Lt. James R. Europe (2 of 3)</vt:lpstr>
      <vt:lpstr>Lt. James R. Europe (3 of 3)</vt:lpstr>
      <vt:lpstr>Leonora Hull Brown (1 of 3)</vt:lpstr>
      <vt:lpstr>Leonora Hull Brown (2 of 3)</vt:lpstr>
      <vt:lpstr>Leonora Hull Brown (3 of 3)</vt:lpstr>
      <vt:lpstr>Horace Pippin (1 of 3)</vt:lpstr>
      <vt:lpstr>Horace Pippin (2 of 3)</vt:lpstr>
      <vt:lpstr>Horace Pippin (3 of 3)</vt:lpstr>
      <vt:lpstr>Conclusion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History Month</dc:title>
  <dc:creator>SMITH, DAWN W CTR DHRA DEOMI/R&amp;D</dc:creator>
  <cp:lastModifiedBy>Jay</cp:lastModifiedBy>
  <cp:revision>162</cp:revision>
  <dcterms:created xsi:type="dcterms:W3CDTF">2023-01-25T15:58:36Z</dcterms:created>
  <dcterms:modified xsi:type="dcterms:W3CDTF">2024-01-30T19:46:35Z</dcterms:modified>
</cp:coreProperties>
</file>